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32"/>
  </p:notesMasterIdLst>
  <p:sldIdLst>
    <p:sldId id="256" r:id="rId2"/>
    <p:sldId id="292" r:id="rId3"/>
    <p:sldId id="293" r:id="rId4"/>
    <p:sldId id="295" r:id="rId5"/>
    <p:sldId id="296" r:id="rId6"/>
    <p:sldId id="291" r:id="rId7"/>
    <p:sldId id="297" r:id="rId8"/>
    <p:sldId id="298" r:id="rId9"/>
    <p:sldId id="294" r:id="rId10"/>
    <p:sldId id="299" r:id="rId11"/>
    <p:sldId id="302" r:id="rId12"/>
    <p:sldId id="300" r:id="rId13"/>
    <p:sldId id="301" r:id="rId14"/>
    <p:sldId id="290" r:id="rId15"/>
    <p:sldId id="303" r:id="rId16"/>
    <p:sldId id="304" r:id="rId17"/>
    <p:sldId id="305" r:id="rId18"/>
    <p:sldId id="306" r:id="rId19"/>
    <p:sldId id="308" r:id="rId20"/>
    <p:sldId id="309" r:id="rId21"/>
    <p:sldId id="310" r:id="rId22"/>
    <p:sldId id="311" r:id="rId23"/>
    <p:sldId id="312" r:id="rId24"/>
    <p:sldId id="317" r:id="rId25"/>
    <p:sldId id="313" r:id="rId26"/>
    <p:sldId id="314" r:id="rId27"/>
    <p:sldId id="315" r:id="rId28"/>
    <p:sldId id="316" r:id="rId29"/>
    <p:sldId id="307" r:id="rId30"/>
    <p:sldId id="25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551"/>
    <a:srgbClr val="055D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62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5.wmf"/><Relationship Id="rId5" Type="http://schemas.openxmlformats.org/officeDocument/2006/relationships/image" Target="../media/image4.wmf"/><Relationship Id="rId4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7.wmf"/><Relationship Id="rId5" Type="http://schemas.openxmlformats.org/officeDocument/2006/relationships/image" Target="../media/image26.wmf"/><Relationship Id="rId4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7.wmf"/><Relationship Id="rId5" Type="http://schemas.openxmlformats.org/officeDocument/2006/relationships/image" Target="../media/image26.wmf"/><Relationship Id="rId4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2" Type="http://schemas.openxmlformats.org/officeDocument/2006/relationships/image" Target="../media/image28.wmf"/><Relationship Id="rId1" Type="http://schemas.openxmlformats.org/officeDocument/2006/relationships/image" Target="../media/image13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384BE-9D6B-4024-A985-C0EE99A58AEA}" type="datetimeFigureOut">
              <a:rPr lang="en-GB" smtClean="0"/>
              <a:t>18/01/2021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05C70-BB3D-46DD-9A54-15208EA29E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860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05C70-BB3D-46DD-9A54-15208EA29ECC}" type="slidenum">
              <a:rPr lang="en-GB" smtClean="0"/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40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05C70-BB3D-46DD-9A54-15208EA29EC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532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05C70-BB3D-46DD-9A54-15208EA29EC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43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36ED-2655-4C9E-8238-9E1AC381F723}" type="datetime1">
              <a:rPr lang="en-GB" smtClean="0"/>
              <a:t>18/01/2021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235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5382A-FB3C-41FB-984A-BFFAA7F5560F}" type="datetime1">
              <a:rPr lang="en-GB" smtClean="0"/>
              <a:t>18/01/2021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60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EA2C-DD99-4E79-ABCE-86762D8C2888}" type="datetime1">
              <a:rPr lang="en-GB" smtClean="0"/>
              <a:t>18/01/2021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94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C8644-480C-453D-8744-E89F274AE230}" type="datetime1">
              <a:rPr lang="en-GB" smtClean="0"/>
              <a:t>18/01/2021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385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9890-E927-4619-80BA-BBAB8952703D}" type="datetime1">
              <a:rPr lang="en-GB" smtClean="0"/>
              <a:t>18/01/2021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777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12A9-8B8A-4D76-8338-090742D648FA}" type="datetime1">
              <a:rPr lang="en-GB" smtClean="0"/>
              <a:t>18/01/2021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98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A052-6A62-4DEB-B39A-DF865DC294D7}" type="datetime1">
              <a:rPr lang="en-GB" smtClean="0"/>
              <a:t>18/01/2021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826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B992-C49D-4348-A525-E164DFDC1373}" type="datetime1">
              <a:rPr lang="en-GB" smtClean="0"/>
              <a:t>18/01/2021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4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BD4-D843-440F-970F-CE2EAFC7B9B6}" type="datetime1">
              <a:rPr lang="en-GB" smtClean="0"/>
              <a:t>18/01/2021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16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8E3E-CF5D-4FA7-AE13-1DBF934E5A7C}" type="datetime1">
              <a:rPr lang="en-GB" smtClean="0"/>
              <a:t>18/01/2021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239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47F5-100F-4260-9B69-A3B55AF74742}" type="datetime1">
              <a:rPr lang="en-GB" smtClean="0"/>
              <a:t>18/01/2021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322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88276"/>
            <a:ext cx="10515600" cy="902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BCB05-1F2F-4A45-AFF2-CC62B780D79B}" type="datetime1">
              <a:rPr lang="en-GB" smtClean="0"/>
              <a:t>18/01/2021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296" y="6464739"/>
            <a:ext cx="4091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FFC551"/>
                </a:solidFill>
                <a:latin typeface="Century Gothic" panose="020B0502020202020204" pitchFamily="34" charset="0"/>
              </a:defRPr>
            </a:lvl1pPr>
          </a:lstStyle>
          <a:p>
            <a:fld id="{7E50C373-F1D0-494F-8D6D-366C958B34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29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55D13"/>
          </a:solidFill>
          <a:latin typeface="Futura Md BT" panose="020B06020202040203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26.bin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2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10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7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32.bin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3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30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32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44.png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43.wmf"/><Relationship Id="rId5" Type="http://schemas.openxmlformats.org/officeDocument/2006/relationships/image" Target="../media/image40.wmf"/><Relationship Id="rId10" Type="http://schemas.openxmlformats.org/officeDocument/2006/relationships/oleObject" Target="../embeddings/oleObject37.bin"/><Relationship Id="rId4" Type="http://schemas.openxmlformats.org/officeDocument/2006/relationships/oleObject" Target="../embeddings/oleObject34.bin"/><Relationship Id="rId9" Type="http://schemas.openxmlformats.org/officeDocument/2006/relationships/image" Target="../media/image4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50.wmf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54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wmf"/><Relationship Id="rId17" Type="http://schemas.openxmlformats.org/officeDocument/2006/relationships/image" Target="../media/image10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8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9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13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9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22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19.wmf"/><Relationship Id="rId17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1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3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26.bin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2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10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17255" y="2219641"/>
            <a:ext cx="3357489" cy="1272736"/>
          </a:xfrm>
        </p:spPr>
        <p:txBody>
          <a:bodyPr>
            <a:normAutofit/>
          </a:bodyPr>
          <a:lstStyle/>
          <a:p>
            <a:r>
              <a:rPr lang="en-GB" sz="4000" dirty="0"/>
              <a:t>M</a:t>
            </a:r>
            <a:r>
              <a:rPr lang="en-GB" sz="4000" dirty="0" smtClean="0"/>
              <a:t>E 361</a:t>
            </a:r>
            <a:endParaRPr lang="en-GB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973624"/>
            <a:ext cx="9144000" cy="484764"/>
          </a:xfrm>
        </p:spPr>
        <p:txBody>
          <a:bodyPr/>
          <a:lstStyle/>
          <a:p>
            <a:r>
              <a:rPr lang="en-GB" dirty="0"/>
              <a:t>Lecture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1757" y="6464739"/>
            <a:ext cx="1243819" cy="365125"/>
          </a:xfrm>
        </p:spPr>
        <p:txBody>
          <a:bodyPr/>
          <a:lstStyle/>
          <a:p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Jan 2014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33045" y="3309498"/>
            <a:ext cx="11015003" cy="664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55D13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GB" sz="4000" dirty="0" smtClean="0">
                <a:solidFill>
                  <a:srgbClr val="FFC551"/>
                </a:solidFill>
              </a:rPr>
              <a:t>Industrial Machinery </a:t>
            </a:r>
            <a:r>
              <a:rPr lang="en-GB" sz="4000" dirty="0">
                <a:solidFill>
                  <a:srgbClr val="FFC551"/>
                </a:solidFill>
              </a:rPr>
              <a:t>&amp; </a:t>
            </a:r>
            <a:r>
              <a:rPr lang="en-GB" sz="4000" dirty="0" smtClean="0">
                <a:solidFill>
                  <a:srgbClr val="FFC551"/>
                </a:solidFill>
              </a:rPr>
              <a:t>Automation</a:t>
            </a:r>
            <a:endParaRPr lang="en-GB" sz="4000" dirty="0">
              <a:solidFill>
                <a:srgbClr val="FFC55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3999" y="5212956"/>
            <a:ext cx="9144000" cy="59953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55D13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</a:rPr>
              <a:t>S</a:t>
            </a:r>
            <a:r>
              <a:rPr lang="en-GB" sz="4000" dirty="0" smtClean="0">
                <a:solidFill>
                  <a:schemeClr val="tx1"/>
                </a:solidFill>
              </a:rPr>
              <a:t>. M. Sackey</a:t>
            </a:r>
            <a:endParaRPr lang="en-GB" sz="4000" dirty="0">
              <a:solidFill>
                <a:schemeClr val="tx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568546" y="5812487"/>
            <a:ext cx="9144000" cy="440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sackeysm@yahoo.com </a:t>
            </a:r>
            <a:r>
              <a:rPr lang="en-GB" dirty="0"/>
              <a:t>// </a:t>
            </a:r>
            <a:r>
              <a:rPr lang="en-GB" dirty="0" smtClean="0"/>
              <a:t>0242 232 239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2350292" y="2246364"/>
            <a:ext cx="7491414" cy="392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b="1" cap="all" dirty="0" smtClean="0">
                <a:solidFill>
                  <a:srgbClr val="00B0F0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MSc mechanical engineering</a:t>
            </a:r>
            <a:endParaRPr lang="en-GB" b="1" cap="all" dirty="0">
              <a:solidFill>
                <a:srgbClr val="00B0F0"/>
              </a:solidFill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527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</a:t>
            </a:r>
            <a:r>
              <a:rPr lang="en-GB" dirty="0" smtClean="0"/>
              <a:t>Motion Examples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9</a:t>
            </a:fld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352863" y="1690688"/>
            <a:ext cx="3797106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GB" sz="2800" b="1" dirty="0"/>
              <a:t>Example </a:t>
            </a:r>
            <a:r>
              <a:rPr lang="en-GB" sz="2800" b="1" dirty="0" smtClean="0"/>
              <a:t>1-4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GB" sz="2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Determine </a:t>
            </a: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the velocity and acceleration of point </a:t>
            </a:r>
            <a:r>
              <a:rPr lang="en-GB" sz="2800" i="1" dirty="0">
                <a:latin typeface="Times New Roman" panose="02020603050405020304" pitchFamily="18" charset="0"/>
                <a:ea typeface="Calibri" panose="020F0502020204030204" pitchFamily="34" charset="0"/>
              </a:rPr>
              <a:t>D</a:t>
            </a: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 at the instant shown in Figure E1-4. 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745" t="31010" r="27872" b="12836"/>
          <a:stretch/>
        </p:blipFill>
        <p:spPr>
          <a:xfrm>
            <a:off x="4811151" y="1666175"/>
            <a:ext cx="6542649" cy="445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47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788276"/>
            <a:ext cx="10931769" cy="902412"/>
          </a:xfrm>
        </p:spPr>
        <p:txBody>
          <a:bodyPr/>
          <a:lstStyle/>
          <a:p>
            <a:r>
              <a:rPr lang="en-GB" dirty="0"/>
              <a:t>General </a:t>
            </a:r>
            <a:r>
              <a:rPr lang="en-GB" dirty="0" smtClean="0"/>
              <a:t>Motion Equations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10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529075"/>
              </p:ext>
            </p:extLst>
          </p:nvPr>
        </p:nvGraphicFramePr>
        <p:xfrm>
          <a:off x="745858" y="6197088"/>
          <a:ext cx="8173289" cy="66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8" name="Equation" r:id="rId3" imgW="3810000" imgH="266700" progId="Equation.3">
                  <p:embed/>
                </p:oleObj>
              </mc:Choice>
              <mc:Fallback>
                <p:oleObj name="Equation" r:id="rId3" imgW="3810000" imgH="2667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858" y="6197088"/>
                        <a:ext cx="8173289" cy="6609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213821"/>
              </p:ext>
            </p:extLst>
          </p:nvPr>
        </p:nvGraphicFramePr>
        <p:xfrm>
          <a:off x="681840" y="5295257"/>
          <a:ext cx="6468468" cy="716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9" name="Equation" r:id="rId5" imgW="1777229" imgH="253890" progId="Equation.3">
                  <p:embed/>
                </p:oleObj>
              </mc:Choice>
              <mc:Fallback>
                <p:oleObj name="Equation" r:id="rId5" imgW="1777229" imgH="25389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840" y="5295257"/>
                        <a:ext cx="6468468" cy="7160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927275" y="4693388"/>
          <a:ext cx="1775972" cy="538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0" name="Equation" r:id="rId7" imgW="850900" imgH="228600" progId="Equation.3">
                  <p:embed/>
                </p:oleObj>
              </mc:Choice>
              <mc:Fallback>
                <p:oleObj name="Equation" r:id="rId7" imgW="85090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275" y="4693388"/>
                        <a:ext cx="1775972" cy="5387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2"/>
          <p:cNvGrpSpPr>
            <a:grpSpLocks/>
          </p:cNvGrpSpPr>
          <p:nvPr/>
        </p:nvGrpSpPr>
        <p:grpSpPr bwMode="auto">
          <a:xfrm>
            <a:off x="927698" y="1860996"/>
            <a:ext cx="2435225" cy="2198688"/>
            <a:chOff x="3082" y="11610"/>
            <a:chExt cx="3834" cy="3462"/>
          </a:xfrm>
        </p:grpSpPr>
        <p:grpSp>
          <p:nvGrpSpPr>
            <p:cNvPr id="12" name="Group 28"/>
            <p:cNvGrpSpPr>
              <a:grpSpLocks/>
            </p:cNvGrpSpPr>
            <p:nvPr/>
          </p:nvGrpSpPr>
          <p:grpSpPr bwMode="auto">
            <a:xfrm>
              <a:off x="3344" y="12840"/>
              <a:ext cx="1785" cy="1920"/>
              <a:chOff x="3825" y="12630"/>
              <a:chExt cx="1785" cy="1920"/>
            </a:xfrm>
          </p:grpSpPr>
          <p:sp>
            <p:nvSpPr>
              <p:cNvPr id="28" name="AutoShape 31"/>
              <p:cNvSpPr>
                <a:spLocks noChangeShapeType="1"/>
              </p:cNvSpPr>
              <p:nvPr/>
            </p:nvSpPr>
            <p:spPr bwMode="auto">
              <a:xfrm>
                <a:off x="4305" y="12630"/>
                <a:ext cx="0" cy="129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AutoShape 30"/>
              <p:cNvSpPr>
                <a:spLocks noChangeShapeType="1"/>
              </p:cNvSpPr>
              <p:nvPr/>
            </p:nvSpPr>
            <p:spPr bwMode="auto">
              <a:xfrm>
                <a:off x="4305" y="13920"/>
                <a:ext cx="1305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AutoShape 29"/>
              <p:cNvSpPr>
                <a:spLocks noChangeShapeType="1"/>
              </p:cNvSpPr>
              <p:nvPr/>
            </p:nvSpPr>
            <p:spPr bwMode="auto">
              <a:xfrm flipH="1">
                <a:off x="3825" y="13920"/>
                <a:ext cx="480" cy="63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24"/>
            <p:cNvGrpSpPr>
              <a:grpSpLocks/>
            </p:cNvGrpSpPr>
            <p:nvPr/>
          </p:nvGrpSpPr>
          <p:grpSpPr bwMode="auto">
            <a:xfrm rot="-1182870">
              <a:off x="5117" y="11790"/>
              <a:ext cx="1334" cy="1361"/>
              <a:chOff x="5130" y="12000"/>
              <a:chExt cx="1785" cy="1920"/>
            </a:xfrm>
          </p:grpSpPr>
          <p:sp>
            <p:nvSpPr>
              <p:cNvPr id="25" name="AutoShape 27"/>
              <p:cNvSpPr>
                <a:spLocks noChangeShapeType="1"/>
              </p:cNvSpPr>
              <p:nvPr/>
            </p:nvSpPr>
            <p:spPr bwMode="auto">
              <a:xfrm>
                <a:off x="5610" y="12000"/>
                <a:ext cx="0" cy="129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AutoShape 26"/>
              <p:cNvSpPr>
                <a:spLocks noChangeShapeType="1"/>
              </p:cNvSpPr>
              <p:nvPr/>
            </p:nvSpPr>
            <p:spPr bwMode="auto">
              <a:xfrm>
                <a:off x="5610" y="13290"/>
                <a:ext cx="1305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AutoShape 25"/>
              <p:cNvSpPr>
                <a:spLocks noChangeShapeType="1"/>
              </p:cNvSpPr>
              <p:nvPr/>
            </p:nvSpPr>
            <p:spPr bwMode="auto">
              <a:xfrm flipH="1">
                <a:off x="5130" y="13290"/>
                <a:ext cx="480" cy="63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Text Box 23"/>
            <p:cNvSpPr txBox="1">
              <a:spLocks noChangeArrowheads="1"/>
            </p:cNvSpPr>
            <p:nvPr/>
          </p:nvSpPr>
          <p:spPr bwMode="auto">
            <a:xfrm>
              <a:off x="5017" y="13920"/>
              <a:ext cx="465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</a:t>
              </a:r>
              <a:endParaRPr kumimoji="0" lang="en-GB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3082" y="14646"/>
              <a:ext cx="465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</a:t>
              </a:r>
              <a:endParaRPr kumimoji="0" lang="en-GB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3637" y="12528"/>
              <a:ext cx="465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Z</a:t>
              </a:r>
              <a:endParaRPr kumimoji="0" lang="en-GB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6451" y="12203"/>
              <a:ext cx="465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</a:t>
              </a:r>
              <a:endParaRPr kumimoji="0" lang="en-GB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>
              <a:off x="5193" y="13226"/>
              <a:ext cx="465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</a:t>
              </a:r>
              <a:endParaRPr kumimoji="0" lang="en-GB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5017" y="11610"/>
              <a:ext cx="465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z</a:t>
              </a:r>
              <a:endParaRPr kumimoji="0" lang="en-GB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AutoShape 17"/>
            <p:cNvSpPr>
              <a:spLocks noChangeShapeType="1"/>
            </p:cNvSpPr>
            <p:nvPr/>
          </p:nvSpPr>
          <p:spPr bwMode="auto">
            <a:xfrm flipV="1">
              <a:off x="5544" y="12203"/>
              <a:ext cx="591" cy="61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ext Box 16"/>
            <p:cNvSpPr txBox="1">
              <a:spLocks noChangeArrowheads="1"/>
            </p:cNvSpPr>
            <p:nvPr/>
          </p:nvSpPr>
          <p:spPr bwMode="auto">
            <a:xfrm>
              <a:off x="6054" y="11907"/>
              <a:ext cx="465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</a:t>
              </a:r>
              <a:endParaRPr kumimoji="0" lang="en-GB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 rot="-2623618">
              <a:off x="4377" y="13151"/>
              <a:ext cx="752" cy="698"/>
            </a:xfrm>
            <a:custGeom>
              <a:avLst/>
              <a:gdLst>
                <a:gd name="T0" fmla="*/ 55 w 752"/>
                <a:gd name="T1" fmla="*/ 126 h 698"/>
                <a:gd name="T2" fmla="*/ 40 w 752"/>
                <a:gd name="T3" fmla="*/ 546 h 698"/>
                <a:gd name="T4" fmla="*/ 295 w 752"/>
                <a:gd name="T5" fmla="*/ 698 h 698"/>
                <a:gd name="T6" fmla="*/ 595 w 752"/>
                <a:gd name="T7" fmla="*/ 546 h 698"/>
                <a:gd name="T8" fmla="*/ 737 w 752"/>
                <a:gd name="T9" fmla="*/ 197 h 698"/>
                <a:gd name="T10" fmla="*/ 505 w 752"/>
                <a:gd name="T11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2" h="698">
                  <a:moveTo>
                    <a:pt x="55" y="126"/>
                  </a:moveTo>
                  <a:cubicBezTo>
                    <a:pt x="55" y="196"/>
                    <a:pt x="0" y="451"/>
                    <a:pt x="40" y="546"/>
                  </a:cubicBezTo>
                  <a:cubicBezTo>
                    <a:pt x="80" y="641"/>
                    <a:pt x="203" y="698"/>
                    <a:pt x="295" y="698"/>
                  </a:cubicBezTo>
                  <a:cubicBezTo>
                    <a:pt x="387" y="698"/>
                    <a:pt x="521" y="629"/>
                    <a:pt x="595" y="546"/>
                  </a:cubicBezTo>
                  <a:cubicBezTo>
                    <a:pt x="669" y="463"/>
                    <a:pt x="752" y="288"/>
                    <a:pt x="737" y="197"/>
                  </a:cubicBezTo>
                  <a:cubicBezTo>
                    <a:pt x="722" y="106"/>
                    <a:pt x="613" y="53"/>
                    <a:pt x="505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AutoShape 14"/>
            <p:cNvSpPr>
              <a:spLocks noChangeShapeType="1"/>
            </p:cNvSpPr>
            <p:nvPr/>
          </p:nvSpPr>
          <p:spPr bwMode="auto">
            <a:xfrm flipV="1">
              <a:off x="3824" y="12821"/>
              <a:ext cx="1720" cy="130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ext Box 13"/>
            <p:cNvSpPr txBox="1">
              <a:spLocks noChangeArrowheads="1"/>
            </p:cNvSpPr>
            <p:nvPr/>
          </p:nvSpPr>
          <p:spPr bwMode="auto">
            <a:xfrm>
              <a:off x="4552" y="12800"/>
              <a:ext cx="465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Ω</a:t>
              </a:r>
              <a:endParaRPr kumimoji="0" lang="en-GB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1" name="Rectangle 41"/>
          <p:cNvSpPr>
            <a:spLocks noChangeArrowheads="1"/>
          </p:cNvSpPr>
          <p:nvPr/>
        </p:nvSpPr>
        <p:spPr bwMode="auto">
          <a:xfrm>
            <a:off x="145127" y="3687679"/>
            <a:ext cx="66718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 smtClean="0" bmk="_Toc296268785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 bmk="_Toc296268785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: A Moving Frame xyz Observed from a Fixed Frame XYZ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8100335" y="4010844"/>
          <a:ext cx="2663743" cy="61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1" name="Equation" r:id="rId9" imgW="1079500" imgH="228600" progId="Equation.3">
                  <p:embed/>
                </p:oleObj>
              </mc:Choice>
              <mc:Fallback>
                <p:oleObj name="Equation" r:id="rId9" imgW="1079500" imgH="228600" progId="Equation.3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0335" y="4010844"/>
                        <a:ext cx="2663743" cy="6147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8093180" y="2320167"/>
          <a:ext cx="2448839" cy="53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2" name="Equation" r:id="rId11" imgW="1181100" imgH="228600" progId="Equation.3">
                  <p:embed/>
                </p:oleObj>
              </mc:Choice>
              <mc:Fallback>
                <p:oleObj name="Equation" r:id="rId11" imgW="1181100" imgH="228600" progId="Equation.3">
                  <p:embed/>
                  <p:pic>
                    <p:nvPicPr>
                      <p:cNvPr id="35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3180" y="2320167"/>
                        <a:ext cx="2448839" cy="537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8100335" y="3091559"/>
          <a:ext cx="2434528" cy="597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3" name="Equation" r:id="rId13" imgW="1066800" imgH="228600" progId="Equation.3">
                  <p:embed/>
                </p:oleObj>
              </mc:Choice>
              <mc:Fallback>
                <p:oleObj name="Equation" r:id="rId13" imgW="1066800" imgH="22860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0335" y="3091559"/>
                        <a:ext cx="2434528" cy="5975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421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430" y="513251"/>
            <a:ext cx="10515600" cy="902412"/>
          </a:xfrm>
        </p:spPr>
        <p:txBody>
          <a:bodyPr/>
          <a:lstStyle/>
          <a:p>
            <a:r>
              <a:rPr lang="en-GB" dirty="0"/>
              <a:t>General Motion Examples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11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26289" y="1283766"/>
            <a:ext cx="307648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  <a:p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Example 1-2,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202682"/>
              </p:ext>
            </p:extLst>
          </p:nvPr>
        </p:nvGraphicFramePr>
        <p:xfrm>
          <a:off x="7633966" y="1739498"/>
          <a:ext cx="2699285" cy="506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8" name="Equation" r:id="rId3" imgW="1358900" imgH="228600" progId="Equation.3">
                  <p:embed/>
                </p:oleObj>
              </mc:Choice>
              <mc:Fallback>
                <p:oleObj name="Equation" r:id="rId3" imgW="1358900" imgH="228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3966" y="1739498"/>
                        <a:ext cx="2699285" cy="5061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108147"/>
              </p:ext>
            </p:extLst>
          </p:nvPr>
        </p:nvGraphicFramePr>
        <p:xfrm>
          <a:off x="3640086" y="1772154"/>
          <a:ext cx="2455914" cy="440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9" name="Equation" r:id="rId5" imgW="1117115" imgH="203112" progId="Equation.3">
                  <p:embed/>
                </p:oleObj>
              </mc:Choice>
              <mc:Fallback>
                <p:oleObj name="Equation" r:id="rId5" imgW="1117115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086" y="1772154"/>
                        <a:ext cx="2455914" cy="4408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148296" y="2320819"/>
            <a:ext cx="5117655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The velocity of point </a:t>
            </a:r>
            <a:r>
              <a:rPr lang="en-GB" sz="2800" i="1" dirty="0">
                <a:latin typeface="Times New Roman" panose="02020603050405020304" pitchFamily="18" charset="0"/>
                <a:ea typeface="Calibri" panose="020F0502020204030204" pitchFamily="34" charset="0"/>
              </a:rPr>
              <a:t>D</a:t>
            </a: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 becomes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641384"/>
              </p:ext>
            </p:extLst>
          </p:nvPr>
        </p:nvGraphicFramePr>
        <p:xfrm>
          <a:off x="326289" y="2942391"/>
          <a:ext cx="8630746" cy="595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0" name="Equation" r:id="rId7" imgW="3683000" imgH="254000" progId="Equation.3">
                  <p:embed/>
                </p:oleObj>
              </mc:Choice>
              <mc:Fallback>
                <p:oleObj name="Equation" r:id="rId7" imgW="3683000" imgH="254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289" y="2942391"/>
                        <a:ext cx="8630746" cy="5959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1518743"/>
              </p:ext>
            </p:extLst>
          </p:nvPr>
        </p:nvGraphicFramePr>
        <p:xfrm>
          <a:off x="9569434" y="2885167"/>
          <a:ext cx="2622566" cy="534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1" name="Equation" r:id="rId9" imgW="952087" imgH="215806" progId="Equation.3">
                  <p:embed/>
                </p:oleObj>
              </mc:Choice>
              <mc:Fallback>
                <p:oleObj name="Equation" r:id="rId9" imgW="952087" imgH="215806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69434" y="2885167"/>
                        <a:ext cx="2622566" cy="5346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326289" y="3692503"/>
            <a:ext cx="6474849" cy="5878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The acceleration of point </a:t>
            </a:r>
            <a:r>
              <a:rPr lang="en-US" sz="2800" i="1" dirty="0">
                <a:latin typeface="Times New Roman" panose="02020603050405020304" pitchFamily="18" charset="0"/>
                <a:ea typeface="Calibri" panose="020F0502020204030204" pitchFamily="34" charset="0"/>
              </a:rPr>
              <a:t>D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 is calculated as 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484831"/>
              </p:ext>
            </p:extLst>
          </p:nvPr>
        </p:nvGraphicFramePr>
        <p:xfrm>
          <a:off x="326289" y="4572314"/>
          <a:ext cx="7605308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2" name="Equation" r:id="rId11" imgW="3759200" imgH="254000" progId="Equation.3">
                  <p:embed/>
                </p:oleObj>
              </mc:Choice>
              <mc:Fallback>
                <p:oleObj name="Equation" r:id="rId11" imgW="3759200" imgH="254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289" y="4572314"/>
                        <a:ext cx="7605308" cy="5159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930222" y="5576469"/>
            <a:ext cx="132069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849870"/>
              </p:ext>
            </p:extLst>
          </p:nvPr>
        </p:nvGraphicFramePr>
        <p:xfrm>
          <a:off x="326289" y="5358582"/>
          <a:ext cx="10693852" cy="378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3" name="Equation" r:id="rId13" imgW="5448300" imgH="215900" progId="Equation.3">
                  <p:embed/>
                </p:oleObj>
              </mc:Choice>
              <mc:Fallback>
                <p:oleObj name="Equation" r:id="rId13" imgW="5448300" imgH="2159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289" y="5358582"/>
                        <a:ext cx="10693852" cy="3789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876188"/>
              </p:ext>
            </p:extLst>
          </p:nvPr>
        </p:nvGraphicFramePr>
        <p:xfrm>
          <a:off x="352863" y="5962956"/>
          <a:ext cx="3308051" cy="501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4" name="Equation" r:id="rId15" imgW="1701800" imgH="228600" progId="Equation.3">
                  <p:embed/>
                </p:oleObj>
              </mc:Choice>
              <mc:Fallback>
                <p:oleObj name="Equation" r:id="rId15" imgW="1701800" imgH="2286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863" y="5962956"/>
                        <a:ext cx="3308051" cy="5017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5521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492" y="549125"/>
            <a:ext cx="10515600" cy="902412"/>
          </a:xfrm>
        </p:spPr>
        <p:txBody>
          <a:bodyPr/>
          <a:lstStyle/>
          <a:p>
            <a:r>
              <a:rPr lang="en-GB" dirty="0"/>
              <a:t>General Motion Examples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12</a:t>
            </a:fld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352863" y="1288963"/>
            <a:ext cx="4655235" cy="5175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Example 1-5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The assembly shown in Figure E1-5 consists of two rods AB and AD, and a plate BCDE, which are welded together. If the assembly is rotating about AB with angular velocity is 15 rad/s anticlockwise, </a:t>
            </a:r>
            <a:r>
              <a:rPr lang="en-GB" sz="2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determine </a:t>
            </a: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the velocity and acceleration of corner E.</a:t>
            </a:r>
            <a:r>
              <a:rPr lang="en-GB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177" t="25625" r="25138" b="18209"/>
          <a:stretch/>
        </p:blipFill>
        <p:spPr>
          <a:xfrm>
            <a:off x="5373271" y="2234484"/>
            <a:ext cx="6415456" cy="384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30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431" y="551205"/>
            <a:ext cx="10515600" cy="902412"/>
          </a:xfrm>
        </p:spPr>
        <p:txBody>
          <a:bodyPr/>
          <a:lstStyle/>
          <a:p>
            <a:r>
              <a:rPr lang="en-GB" dirty="0"/>
              <a:t>General Motion Examples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13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122" t="27740" r="16952" b="23365"/>
          <a:stretch/>
        </p:blipFill>
        <p:spPr>
          <a:xfrm>
            <a:off x="530345" y="1229193"/>
            <a:ext cx="10604386" cy="4355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6070" t="41010" r="18249" b="43413"/>
          <a:stretch/>
        </p:blipFill>
        <p:spPr>
          <a:xfrm>
            <a:off x="1368987" y="5584871"/>
            <a:ext cx="9000007" cy="141553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197077"/>
              </p:ext>
            </p:extLst>
          </p:nvPr>
        </p:nvGraphicFramePr>
        <p:xfrm>
          <a:off x="3758881" y="1071713"/>
          <a:ext cx="8173289" cy="66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Equation" r:id="rId5" imgW="3810000" imgH="266700" progId="Equation.3">
                  <p:embed/>
                </p:oleObj>
              </mc:Choice>
              <mc:Fallback>
                <p:oleObj name="Equation" r:id="rId5" imgW="3810000" imgH="2667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8881" y="1071713"/>
                        <a:ext cx="8173289" cy="6609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698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863" y="494993"/>
            <a:ext cx="10515600" cy="902412"/>
          </a:xfrm>
        </p:spPr>
        <p:txBody>
          <a:bodyPr/>
          <a:lstStyle/>
          <a:p>
            <a:r>
              <a:rPr lang="en-GB" dirty="0"/>
              <a:t>General Motion Examples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14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352863" y="1270796"/>
            <a:ext cx="4964726" cy="574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Example 1-6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In Figure E1-6, rod AB is connect by ball-and-socket joints to collar A and to the 160-mm-radius disc C. Collar A slides on a vertical rod parallel to the y axis. If the disc rotates anticlockwise at a constant rate ω = 3 rad/s in the vertical plane, determine the (a) angular velocity of AB and linear velocity of collar A, and (b)  angular acceleration of AB and linear acceleration of collar A for the position shown. 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9313" t="28510" r="28412" b="10529"/>
          <a:stretch/>
        </p:blipFill>
        <p:spPr>
          <a:xfrm>
            <a:off x="5317589" y="1270796"/>
            <a:ext cx="6669844" cy="54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5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863" y="492855"/>
            <a:ext cx="10515600" cy="902412"/>
          </a:xfrm>
        </p:spPr>
        <p:txBody>
          <a:bodyPr/>
          <a:lstStyle/>
          <a:p>
            <a:r>
              <a:rPr lang="en-GB" dirty="0"/>
              <a:t>General Motion Examples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906" t="26779" r="17708" b="29760"/>
          <a:stretch/>
        </p:blipFill>
        <p:spPr>
          <a:xfrm>
            <a:off x="148296" y="1395267"/>
            <a:ext cx="11681204" cy="48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23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863" y="619464"/>
            <a:ext cx="10515600" cy="902412"/>
          </a:xfrm>
        </p:spPr>
        <p:txBody>
          <a:bodyPr/>
          <a:lstStyle/>
          <a:p>
            <a:r>
              <a:rPr lang="en-GB" dirty="0"/>
              <a:t>General Motion Examples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582" t="27741" r="15977" b="29375"/>
          <a:stretch/>
        </p:blipFill>
        <p:spPr>
          <a:xfrm>
            <a:off x="557431" y="1381200"/>
            <a:ext cx="10311032" cy="36324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8296" y="4991623"/>
            <a:ext cx="117670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An </a:t>
            </a:r>
            <a:r>
              <a:rPr lang="en-GB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additional equation is </a:t>
            </a:r>
            <a:r>
              <a:rPr lang="en-GB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required, and is obtained </a:t>
            </a:r>
            <a:r>
              <a:rPr lang="en-GB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by considering the constraint at point A. The connection at A allows rotation of BA about the vertical rod parallel to the y axis and about axis perpendicular to the plane containing the vertical rod and AB.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803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0957"/>
            <a:ext cx="10515600" cy="902412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Motion Examples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379" y="2653153"/>
            <a:ext cx="6087600" cy="412110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857332"/>
              </p:ext>
            </p:extLst>
          </p:nvPr>
        </p:nvGraphicFramePr>
        <p:xfrm>
          <a:off x="274956" y="2910638"/>
          <a:ext cx="4051159" cy="48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8" name="Equation" r:id="rId4" imgW="2184400" imgH="241300" progId="Equation.3">
                  <p:embed/>
                </p:oleObj>
              </mc:Choice>
              <mc:Fallback>
                <p:oleObj name="Equation" r:id="rId4" imgW="2184400" imgH="241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956" y="2910638"/>
                        <a:ext cx="4051159" cy="483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718768"/>
              </p:ext>
            </p:extLst>
          </p:nvPr>
        </p:nvGraphicFramePr>
        <p:xfrm>
          <a:off x="599794" y="3534027"/>
          <a:ext cx="2541697" cy="527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9" name="Equation" r:id="rId6" imgW="1219200" imgH="228600" progId="Equation.3">
                  <p:embed/>
                </p:oleObj>
              </mc:Choice>
              <mc:Fallback>
                <p:oleObj name="Equation" r:id="rId6" imgW="1219200" imgH="228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794" y="3534027"/>
                        <a:ext cx="2541697" cy="5278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39649" y="4195709"/>
            <a:ext cx="4163319" cy="10820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300"/>
              </a:spcAft>
            </a:pP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Solving equations (c) to (f) </a:t>
            </a:r>
            <a:endParaRPr lang="en-GB" sz="28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300"/>
              </a:spcAft>
            </a:pPr>
            <a:r>
              <a:rPr lang="en-GB" sz="2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simultaneously</a:t>
            </a: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GB" sz="2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we </a:t>
            </a: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have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872947"/>
              </p:ext>
            </p:extLst>
          </p:nvPr>
        </p:nvGraphicFramePr>
        <p:xfrm>
          <a:off x="274956" y="5570239"/>
          <a:ext cx="5733070" cy="487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0" name="Equation" r:id="rId8" imgW="2349500" imgH="215900" progId="Equation.3">
                  <p:embed/>
                </p:oleObj>
              </mc:Choice>
              <mc:Fallback>
                <p:oleObj name="Equation" r:id="rId8" imgW="2349500" imgH="215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956" y="5570239"/>
                        <a:ext cx="5733070" cy="4874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285050"/>
              </p:ext>
            </p:extLst>
          </p:nvPr>
        </p:nvGraphicFramePr>
        <p:xfrm>
          <a:off x="964805" y="6144962"/>
          <a:ext cx="2632857" cy="536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1" name="Equation" r:id="rId10" imgW="964781" imgH="215806" progId="Equation.3">
                  <p:embed/>
                </p:oleObj>
              </mc:Choice>
              <mc:Fallback>
                <p:oleObj name="Equation" r:id="rId10" imgW="964781" imgH="21580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4805" y="6144962"/>
                        <a:ext cx="2632857" cy="5367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841851" y="3540973"/>
            <a:ext cx="7940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(f)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4823304" y="2931804"/>
            <a:ext cx="5910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(e)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48296" y="1102793"/>
            <a:ext cx="1185082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It prevents rotation of </a:t>
            </a:r>
            <a:r>
              <a:rPr lang="en-GB" sz="2800" i="1" dirty="0">
                <a:latin typeface="Times New Roman" panose="02020603050405020304" pitchFamily="18" charset="0"/>
                <a:ea typeface="Calibri" panose="020F0502020204030204" pitchFamily="34" charset="0"/>
              </a:rPr>
              <a:t>AB</a:t>
            </a: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 about the axis </a:t>
            </a:r>
            <a:r>
              <a:rPr lang="en-GB" sz="2800" i="1" dirty="0">
                <a:latin typeface="Times New Roman" panose="02020603050405020304" pitchFamily="18" charset="0"/>
                <a:ea typeface="Calibri" panose="020F0502020204030204" pitchFamily="34" charset="0"/>
              </a:rPr>
              <a:t>AE</a:t>
            </a: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 illustrated in Figure S1-6, which is perpendicular to vertical axis </a:t>
            </a:r>
            <a:r>
              <a:rPr lang="en-GB" sz="2800" i="1" dirty="0">
                <a:latin typeface="Times New Roman" panose="02020603050405020304" pitchFamily="18" charset="0"/>
                <a:ea typeface="Calibri" panose="020F0502020204030204" pitchFamily="34" charset="0"/>
              </a:rPr>
              <a:t>CD</a:t>
            </a: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 and lies in the plane of the vertical rod and </a:t>
            </a:r>
            <a:r>
              <a:rPr lang="en-GB" sz="2800" i="1" dirty="0">
                <a:latin typeface="Times New Roman" panose="02020603050405020304" pitchFamily="18" charset="0"/>
                <a:ea typeface="Calibri" panose="020F0502020204030204" pitchFamily="34" charset="0"/>
              </a:rPr>
              <a:t>AB</a:t>
            </a: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. That is, the projection of angular velocity ω on </a:t>
            </a:r>
            <a:r>
              <a:rPr lang="en-GB" sz="28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r</a:t>
            </a:r>
            <a:r>
              <a:rPr lang="en-GB" sz="2800" baseline="-25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E</a:t>
            </a:r>
            <a:r>
              <a:rPr lang="en-GB" sz="28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/A</a:t>
            </a: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 must be zero, which yields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2483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863" y="520990"/>
            <a:ext cx="10515600" cy="902412"/>
          </a:xfrm>
        </p:spPr>
        <p:txBody>
          <a:bodyPr/>
          <a:lstStyle/>
          <a:p>
            <a:r>
              <a:rPr lang="en-GB" dirty="0"/>
              <a:t>General Motion Examples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18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798" t="25817" r="19546" b="46451"/>
          <a:stretch/>
        </p:blipFill>
        <p:spPr>
          <a:xfrm>
            <a:off x="453156" y="1222620"/>
            <a:ext cx="10315013" cy="2487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852" t="26586" r="16843" b="40722"/>
          <a:stretch/>
        </p:blipFill>
        <p:spPr>
          <a:xfrm>
            <a:off x="148296" y="3680936"/>
            <a:ext cx="11873309" cy="31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89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Linear, Angular Velocities, Transport Theorem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1</a:t>
            </a:fld>
            <a:endParaRPr lang="en-GB"/>
          </a:p>
        </p:txBody>
      </p:sp>
      <p:sp>
        <p:nvSpPr>
          <p:cNvPr id="4" name="Rectangle 35"/>
          <p:cNvSpPr>
            <a:spLocks noChangeArrowheads="1"/>
          </p:cNvSpPr>
          <p:nvPr/>
        </p:nvSpPr>
        <p:spPr bwMode="auto">
          <a:xfrm>
            <a:off x="352863" y="1919288"/>
            <a:ext cx="4020323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1-1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 the angular velocity and angular acceleration of sleeve A of Figure E1-1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/>
          <a:srcRect l="23474" t="28703" r="39332" b="5528"/>
          <a:stretch/>
        </p:blipFill>
        <p:spPr>
          <a:xfrm>
            <a:off x="5289453" y="2046848"/>
            <a:ext cx="4839286" cy="481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8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863" y="588763"/>
            <a:ext cx="10515600" cy="902412"/>
          </a:xfrm>
        </p:spPr>
        <p:txBody>
          <a:bodyPr/>
          <a:lstStyle/>
          <a:p>
            <a:r>
              <a:rPr lang="en-GB" dirty="0"/>
              <a:t>General Motion Examples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19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852" t="57355" r="16843" b="10145"/>
          <a:stretch/>
        </p:blipFill>
        <p:spPr>
          <a:xfrm>
            <a:off x="-111371" y="1491175"/>
            <a:ext cx="11873349" cy="368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64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Motion Examples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20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4500" t="35818" r="17924" b="9952"/>
          <a:stretch/>
        </p:blipFill>
        <p:spPr>
          <a:xfrm>
            <a:off x="689904" y="1795521"/>
            <a:ext cx="10799124" cy="487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97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9103"/>
            <a:ext cx="10515600" cy="902412"/>
          </a:xfrm>
        </p:spPr>
        <p:txBody>
          <a:bodyPr/>
          <a:lstStyle/>
          <a:p>
            <a:r>
              <a:rPr lang="en-GB" dirty="0"/>
              <a:t>General Motion Examples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21</a:t>
            </a:fld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352863" y="1392396"/>
            <a:ext cx="4613032" cy="5671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Example 1- 7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In Figure E1-7, the pendulum shown consists of two rods AB and BC. AB is pin supported at A, which allows AB to rotate only in the Y-Z plane. BC spins about the AB, and the sleeve at C slides on BC. Determine the velocity and acceleration of the sleeve at the instant shown. 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62" y="1612386"/>
            <a:ext cx="6779047" cy="521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39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96" y="497991"/>
            <a:ext cx="10515600" cy="902412"/>
          </a:xfrm>
        </p:spPr>
        <p:txBody>
          <a:bodyPr/>
          <a:lstStyle/>
          <a:p>
            <a:r>
              <a:rPr lang="en-GB" dirty="0"/>
              <a:t>General Motion Examples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22</a:t>
            </a:fld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352862" y="1123367"/>
            <a:ext cx="4611023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GB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Solution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The angular velocity of C is 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717" t="34981" r="18033" b="13413"/>
          <a:stretch/>
        </p:blipFill>
        <p:spPr>
          <a:xfrm>
            <a:off x="568906" y="2206742"/>
            <a:ext cx="10715878" cy="462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81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17255" y="2219641"/>
            <a:ext cx="3357489" cy="1272736"/>
          </a:xfrm>
        </p:spPr>
        <p:txBody>
          <a:bodyPr>
            <a:normAutofit/>
          </a:bodyPr>
          <a:lstStyle/>
          <a:p>
            <a:r>
              <a:rPr lang="en-GB" sz="4000" dirty="0"/>
              <a:t>M</a:t>
            </a:r>
            <a:r>
              <a:rPr lang="en-GB" sz="4000" dirty="0" smtClean="0"/>
              <a:t>E 361</a:t>
            </a:r>
            <a:endParaRPr lang="en-GB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8546" y="4644728"/>
            <a:ext cx="9144000" cy="484764"/>
          </a:xfrm>
        </p:spPr>
        <p:txBody>
          <a:bodyPr/>
          <a:lstStyle/>
          <a:p>
            <a:r>
              <a:rPr lang="en-GB" dirty="0"/>
              <a:t>Lecture </a:t>
            </a:r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1757" y="6464739"/>
            <a:ext cx="1243819" cy="365125"/>
          </a:xfrm>
        </p:spPr>
        <p:txBody>
          <a:bodyPr/>
          <a:lstStyle/>
          <a:p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Jan 2014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33045" y="3309498"/>
            <a:ext cx="11015003" cy="664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55D13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GB" sz="4000" dirty="0" smtClean="0">
                <a:solidFill>
                  <a:srgbClr val="FFC551"/>
                </a:solidFill>
              </a:rPr>
              <a:t>Industrial Machinery </a:t>
            </a:r>
            <a:r>
              <a:rPr lang="en-GB" sz="4000" dirty="0">
                <a:solidFill>
                  <a:srgbClr val="FFC551"/>
                </a:solidFill>
              </a:rPr>
              <a:t>&amp; </a:t>
            </a:r>
            <a:r>
              <a:rPr lang="en-GB" sz="4000" dirty="0" smtClean="0">
                <a:solidFill>
                  <a:srgbClr val="FFC551"/>
                </a:solidFill>
              </a:rPr>
              <a:t>Automation</a:t>
            </a:r>
            <a:endParaRPr lang="en-GB" sz="4000" dirty="0">
              <a:solidFill>
                <a:srgbClr val="FFC55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50292" y="2246364"/>
            <a:ext cx="7491414" cy="392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b="1" cap="all" dirty="0" smtClean="0">
                <a:solidFill>
                  <a:srgbClr val="00B0F0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MSc mechanical engineering</a:t>
            </a:r>
            <a:endParaRPr lang="en-GB" b="1" cap="all" dirty="0">
              <a:solidFill>
                <a:srgbClr val="00B0F0"/>
              </a:solidFill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89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3946" y="518727"/>
            <a:ext cx="6134686" cy="902412"/>
          </a:xfrm>
        </p:spPr>
        <p:txBody>
          <a:bodyPr/>
          <a:lstStyle/>
          <a:p>
            <a:pPr algn="r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GB" b="1" kern="1600" cap="all" dirty="0">
                <a:latin typeface="Times New Roman" panose="02020603050405020304" pitchFamily="18" charset="0"/>
                <a:cs typeface="Arial" panose="020B0604020202020204" pitchFamily="34" charset="0"/>
              </a:rPr>
              <a:t>RIGID BODY GEOMETRY</a:t>
            </a:r>
            <a:endParaRPr lang="en-US" b="1" kern="1600" cap="all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24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167642" y="1248818"/>
            <a:ext cx="7528131" cy="548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Aft>
                <a:spcPts val="0"/>
              </a:spcAft>
              <a:buSzPts val="1400"/>
            </a:pPr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Centre of </a:t>
            </a:r>
            <a:r>
              <a:rPr lang="en-US" sz="28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Mass: </a:t>
            </a:r>
            <a:r>
              <a:rPr lang="en-GB" sz="2800" b="1" dirty="0" smtClean="0">
                <a:latin typeface="Times New Roman" panose="02020603050405020304" pitchFamily="18" charset="0"/>
                <a:cs typeface="Arial" panose="020B0604020202020204" pitchFamily="34" charset="0"/>
              </a:rPr>
              <a:t>Summation </a:t>
            </a:r>
            <a:r>
              <a:rPr lang="en-GB" sz="2800" b="1" dirty="0">
                <a:latin typeface="Times New Roman" panose="02020603050405020304" pitchFamily="18" charset="0"/>
                <a:cs typeface="Arial" panose="020B0604020202020204" pitchFamily="34" charset="0"/>
              </a:rPr>
              <a:t>Method</a:t>
            </a:r>
            <a:endParaRPr lang="en-US" sz="2800" b="1" dirty="0">
              <a:effectLst/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580474"/>
              </p:ext>
            </p:extLst>
          </p:nvPr>
        </p:nvGraphicFramePr>
        <p:xfrm>
          <a:off x="649274" y="2593639"/>
          <a:ext cx="1615624" cy="80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6" name="Equation" r:id="rId3" imgW="939392" imgH="431613" progId="Equation.3">
                  <p:embed/>
                </p:oleObj>
              </mc:Choice>
              <mc:Fallback>
                <p:oleObj name="Equation" r:id="rId3" imgW="939392" imgH="43161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74" y="2593639"/>
                        <a:ext cx="1615624" cy="8078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152863"/>
              </p:ext>
            </p:extLst>
          </p:nvPr>
        </p:nvGraphicFramePr>
        <p:xfrm>
          <a:off x="754744" y="3473638"/>
          <a:ext cx="1293570" cy="89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7" name="Equation" r:id="rId5" imgW="660113" imgH="431613" progId="Equation.3">
                  <p:embed/>
                </p:oleObj>
              </mc:Choice>
              <mc:Fallback>
                <p:oleObj name="Equation" r:id="rId5" imgW="660113" imgH="431613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744" y="3473638"/>
                        <a:ext cx="1293570" cy="899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142572"/>
              </p:ext>
            </p:extLst>
          </p:nvPr>
        </p:nvGraphicFramePr>
        <p:xfrm>
          <a:off x="4271752" y="6107356"/>
          <a:ext cx="2469446" cy="512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8" name="Equation" r:id="rId7" imgW="1244600" imgH="228600" progId="Equation.3">
                  <p:embed/>
                </p:oleObj>
              </mc:Choice>
              <mc:Fallback>
                <p:oleObj name="Equation" r:id="rId7" imgW="1244600" imgH="228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1752" y="6107356"/>
                        <a:ext cx="2469446" cy="5128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45346" y="1637570"/>
            <a:ext cx="557010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location of the centre of mass G is defined as 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256590" y="2945103"/>
            <a:ext cx="4005303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Equation 10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where </a:t>
            </a:r>
            <a:r>
              <a:rPr kumimoji="0" lang="en-GB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endParaRPr kumimoji="0" lang="en-GB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48296" y="4498585"/>
            <a:ext cx="564759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Note that</a:t>
            </a:r>
            <a:r>
              <a:rPr kumimoji="0" lang="en-GB" altLang="en-US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GB" altLang="en-US" sz="2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kumimoji="0" lang="en-GB" altLang="en-US" sz="2800" b="0" i="1" u="none" strike="noStrike" cap="none" normalizeH="0" baseline="-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kumimoji="0" lang="en-GB" altLang="en-US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GB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a three-dimensional vector representing the x, y and z coordinates of the centre of mass. That is, 						</a:t>
            </a:r>
            <a:endParaRPr kumimoji="0" lang="en-GB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37001" y="3729088"/>
            <a:ext cx="1370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Equation 11</a:t>
            </a:r>
            <a:endParaRPr lang="en-US" altLang="en-US" sz="16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9"/>
          <a:srcRect l="31164" t="48702" r="33157" b="7147"/>
          <a:stretch/>
        </p:blipFill>
        <p:spPr>
          <a:xfrm>
            <a:off x="6028442" y="1421139"/>
            <a:ext cx="5959128" cy="414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52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kern="1600" cap="all" dirty="0">
                <a:latin typeface="Times New Roman" panose="02020603050405020304" pitchFamily="18" charset="0"/>
                <a:cs typeface="Arial" panose="020B0604020202020204" pitchFamily="34" charset="0"/>
              </a:rPr>
              <a:t>RIGID BODY GEOMETRY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25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48296" y="1457197"/>
            <a:ext cx="6164051" cy="3642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2" indent="-228600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2800" b="1" dirty="0">
                <a:latin typeface="Times New Roman" panose="02020603050405020304" pitchFamily="18" charset="0"/>
                <a:cs typeface="Arial" panose="020B0604020202020204" pitchFamily="34" charset="0"/>
              </a:rPr>
              <a:t>Integration Method</a:t>
            </a:r>
            <a:endParaRPr lang="en-US" sz="2800" b="1" dirty="0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Equations 10 and 11 are useful when the rigid body involved is constituted by discrete parts. As n→∞, each particle of the rigid body can be treated as a infinitesimal mass element as shown in Figure 8. Then, the location of centre of mass G may be defined as </a:t>
            </a:r>
            <a:endParaRPr lang="en-US" sz="28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113312"/>
              </p:ext>
            </p:extLst>
          </p:nvPr>
        </p:nvGraphicFramePr>
        <p:xfrm>
          <a:off x="1687409" y="5099733"/>
          <a:ext cx="1810862" cy="905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" name="Equation" r:id="rId3" imgW="901700" imgH="457200" progId="Equation.3">
                  <p:embed/>
                </p:oleObj>
              </mc:Choice>
              <mc:Fallback>
                <p:oleObj name="Equation" r:id="rId3" imgW="901700" imgH="4572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409" y="5099733"/>
                        <a:ext cx="1810862" cy="9054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9352016"/>
              </p:ext>
            </p:extLst>
          </p:nvPr>
        </p:nvGraphicFramePr>
        <p:xfrm>
          <a:off x="2236093" y="6192084"/>
          <a:ext cx="1409330" cy="837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2" name="Equation" r:id="rId5" imgW="647419" imgH="393529" progId="Equation.3">
                  <p:embed/>
                </p:oleObj>
              </mc:Choice>
              <mc:Fallback>
                <p:oleObj name="Equation" r:id="rId5" imgW="647419" imgH="393529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6093" y="6192084"/>
                        <a:ext cx="1409330" cy="8374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838200" y="6192084"/>
            <a:ext cx="2031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where 	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35152" t="39471" r="26574" b="16682"/>
          <a:stretch/>
        </p:blipFill>
        <p:spPr>
          <a:xfrm>
            <a:off x="6095999" y="2429343"/>
            <a:ext cx="5650523" cy="363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79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kern="1600" cap="all" dirty="0">
                <a:latin typeface="Times New Roman" panose="02020603050405020304" pitchFamily="18" charset="0"/>
                <a:cs typeface="Arial" panose="020B0604020202020204" pitchFamily="34" charset="0"/>
              </a:rPr>
              <a:t>RIGID BODY GEOMETRY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789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kern="1600" cap="all" dirty="0">
                <a:latin typeface="Times New Roman" panose="02020603050405020304" pitchFamily="18" charset="0"/>
                <a:cs typeface="Arial" panose="020B0604020202020204" pitchFamily="34" charset="0"/>
              </a:rPr>
              <a:t>RIGID BODY GEOMETRY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146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kern="1600" cap="all" dirty="0">
                <a:latin typeface="Times New Roman" panose="02020603050405020304" pitchFamily="18" charset="0"/>
                <a:cs typeface="Arial" panose="020B0604020202020204" pitchFamily="34" charset="0"/>
              </a:rPr>
              <a:t>RIGID BODY GEOMETRY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048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8275"/>
            <a:ext cx="10515600" cy="548219"/>
          </a:xfrm>
        </p:spPr>
        <p:txBody>
          <a:bodyPr>
            <a:normAutofit fontScale="90000"/>
          </a:bodyPr>
          <a:lstStyle/>
          <a:p>
            <a:r>
              <a:rPr lang="en-GB" dirty="0"/>
              <a:t>Linear, Angular Velocities, Transport </a:t>
            </a:r>
            <a:r>
              <a:rPr lang="en-GB" dirty="0" smtClean="0"/>
              <a:t>Theorem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2</a:t>
            </a:fld>
            <a:endParaRPr lang="en-GB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021977"/>
              </p:ext>
            </p:extLst>
          </p:nvPr>
        </p:nvGraphicFramePr>
        <p:xfrm>
          <a:off x="621796" y="2392361"/>
          <a:ext cx="2433461" cy="415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" name="Equation" r:id="rId3" imgW="1205977" imgH="215806" progId="Equation.3">
                  <p:embed/>
                </p:oleObj>
              </mc:Choice>
              <mc:Fallback>
                <p:oleObj name="Equation" r:id="rId3" imgW="1205977" imgH="21580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796" y="2392361"/>
                        <a:ext cx="2433461" cy="4154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615939"/>
              </p:ext>
            </p:extLst>
          </p:nvPr>
        </p:nvGraphicFramePr>
        <p:xfrm>
          <a:off x="557431" y="3139279"/>
          <a:ext cx="2947920" cy="451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9" name="Equation" r:id="rId5" imgW="1333500" imgH="215900" progId="Equation.3">
                  <p:embed/>
                </p:oleObj>
              </mc:Choice>
              <mc:Fallback>
                <p:oleObj name="Equation" r:id="rId5" imgW="1333500" imgH="215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431" y="3139279"/>
                        <a:ext cx="2947920" cy="4518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609277"/>
              </p:ext>
            </p:extLst>
          </p:nvPr>
        </p:nvGraphicFramePr>
        <p:xfrm>
          <a:off x="557431" y="4042117"/>
          <a:ext cx="4119257" cy="52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0" name="Equation" r:id="rId7" imgW="2032000" imgH="228600" progId="Equation.3">
                  <p:embed/>
                </p:oleObj>
              </mc:Choice>
              <mc:Fallback>
                <p:oleObj name="Equation" r:id="rId7" imgW="20320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431" y="4042117"/>
                        <a:ext cx="4119257" cy="5221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304891"/>
              </p:ext>
            </p:extLst>
          </p:nvPr>
        </p:nvGraphicFramePr>
        <p:xfrm>
          <a:off x="557431" y="4929400"/>
          <a:ext cx="2197119" cy="539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1" name="Equation" r:id="rId9" imgW="1066800" imgH="228600" progId="Equation.3">
                  <p:embed/>
                </p:oleObj>
              </mc:Choice>
              <mc:Fallback>
                <p:oleObj name="Equation" r:id="rId9" imgW="10668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431" y="4929400"/>
                        <a:ext cx="2197119" cy="5392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558016"/>
              </p:ext>
            </p:extLst>
          </p:nvPr>
        </p:nvGraphicFramePr>
        <p:xfrm>
          <a:off x="4081284" y="4917929"/>
          <a:ext cx="6996745" cy="550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2" name="Equation" r:id="rId11" imgW="3225800" imgH="228600" progId="Equation.3">
                  <p:embed/>
                </p:oleObj>
              </mc:Choice>
              <mc:Fallback>
                <p:oleObj name="Equation" r:id="rId11" imgW="3225800" imgH="228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1284" y="4917929"/>
                        <a:ext cx="6996745" cy="5507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683657" y="320765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140857" y="386488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	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683657" y="50364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1795" y="1206125"/>
            <a:ext cx="15190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Solution</a:t>
            </a:r>
            <a:endParaRPr lang="en-US" sz="2800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9160720"/>
              </p:ext>
            </p:extLst>
          </p:nvPr>
        </p:nvGraphicFramePr>
        <p:xfrm>
          <a:off x="621795" y="1693218"/>
          <a:ext cx="2285695" cy="527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3" name="Equation" r:id="rId13" imgW="1091726" imgH="228501" progId="Equation.3">
                  <p:embed/>
                </p:oleObj>
              </mc:Choice>
              <mc:Fallback>
                <p:oleObj name="Equation" r:id="rId13" imgW="1091726" imgH="228501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795" y="1693218"/>
                        <a:ext cx="2285695" cy="5274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555950"/>
              </p:ext>
            </p:extLst>
          </p:nvPr>
        </p:nvGraphicFramePr>
        <p:xfrm>
          <a:off x="4298998" y="1713754"/>
          <a:ext cx="2197119" cy="539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4" name="Equation" r:id="rId15" imgW="1066800" imgH="228600" progId="Equation.3">
                  <p:embed/>
                </p:oleObj>
              </mc:Choice>
              <mc:Fallback>
                <p:oleObj name="Equation" r:id="rId15" imgW="1066800" imgH="2286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8998" y="1713754"/>
                        <a:ext cx="2197119" cy="5392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675074"/>
              </p:ext>
            </p:extLst>
          </p:nvPr>
        </p:nvGraphicFramePr>
        <p:xfrm>
          <a:off x="8347079" y="2389540"/>
          <a:ext cx="2030636" cy="468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5" name="Equation" r:id="rId16" imgW="1079500" imgH="228600" progId="Equation.3">
                  <p:embed/>
                </p:oleObj>
              </mc:Choice>
              <mc:Fallback>
                <p:oleObj name="Equation" r:id="rId16" imgW="1079500" imgH="228600" progId="Equation.3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7079" y="2389540"/>
                        <a:ext cx="2030636" cy="4686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2660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62753"/>
            <a:ext cx="9144000" cy="1247210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26404"/>
            <a:ext cx="9144000" cy="1638335"/>
          </a:xfrm>
        </p:spPr>
        <p:txBody>
          <a:bodyPr>
            <a:normAutofit fontScale="85000" lnSpcReduction="20000"/>
          </a:bodyPr>
          <a:lstStyle/>
          <a:p>
            <a:r>
              <a:rPr lang="en-GB" sz="2800" dirty="0"/>
              <a:t>For any concerns, please contact</a:t>
            </a:r>
          </a:p>
          <a:p>
            <a:r>
              <a:rPr lang="en-GB" sz="2800" b="1" dirty="0"/>
              <a:t>elearning@knust.edu.gh</a:t>
            </a:r>
          </a:p>
          <a:p>
            <a:r>
              <a:rPr lang="en-GB" sz="2800" b="1" dirty="0"/>
              <a:t>elearningknust@gmail.com </a:t>
            </a:r>
          </a:p>
          <a:p>
            <a:r>
              <a:rPr lang="en-GB" sz="2800" b="1" dirty="0"/>
              <a:t>0322 191132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1757" y="6464739"/>
            <a:ext cx="1243819" cy="365125"/>
          </a:xfrm>
        </p:spPr>
        <p:txBody>
          <a:bodyPr/>
          <a:lstStyle/>
          <a:p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Jan 2014</a:t>
            </a:r>
          </a:p>
        </p:txBody>
      </p:sp>
    </p:spTree>
    <p:extLst>
      <p:ext uri="{BB962C8B-B14F-4D97-AF65-F5344CB8AC3E}">
        <p14:creationId xmlns:p14="http://schemas.microsoft.com/office/powerpoint/2010/main" val="162469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8275"/>
            <a:ext cx="10515600" cy="548219"/>
          </a:xfrm>
        </p:spPr>
        <p:txBody>
          <a:bodyPr>
            <a:normAutofit fontScale="90000"/>
          </a:bodyPr>
          <a:lstStyle/>
          <a:p>
            <a:r>
              <a:rPr lang="en-GB" dirty="0"/>
              <a:t>Linear, Angular Velocities, Transport </a:t>
            </a:r>
            <a:r>
              <a:rPr lang="en-GB" dirty="0" smtClean="0"/>
              <a:t>Theorem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3</a:t>
            </a:fld>
            <a:endParaRPr lang="en-GB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683657" y="320765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140857" y="386488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	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683657" y="50364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7430" y="1336494"/>
            <a:ext cx="4754799" cy="4892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Example 1-2</a:t>
            </a:r>
          </a:p>
          <a:p>
            <a:pPr indent="457200" algn="just">
              <a:lnSpc>
                <a:spcPct val="115000"/>
              </a:lnSpc>
              <a:spcAft>
                <a:spcPts val="1000"/>
              </a:spcAft>
            </a:pP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The horizontal shaft BC in Figure E1-2 is rigidly attached to the vertical shaft AB. The vertical shaft AB rotates at a constant angular velocity ω</a:t>
            </a:r>
            <a:r>
              <a:rPr lang="en-GB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= 4 rad/s about the vertical axis while the disc mounted at the end of BC is rotates about the horizontal axis at ω</a:t>
            </a:r>
            <a:r>
              <a:rPr lang="en-GB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= 1 rad/s and α</a:t>
            </a:r>
            <a:r>
              <a:rPr lang="en-GB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=2 rad/s</a:t>
            </a:r>
            <a:r>
              <a:rPr lang="en-GB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. Determine the angular velocity and acceleration of the disc.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27466" t="27728" r="21443" b="10962"/>
          <a:stretch/>
        </p:blipFill>
        <p:spPr>
          <a:xfrm>
            <a:off x="5863771" y="2118749"/>
            <a:ext cx="5791200" cy="390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8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8275"/>
            <a:ext cx="10515600" cy="548219"/>
          </a:xfrm>
        </p:spPr>
        <p:txBody>
          <a:bodyPr>
            <a:normAutofit fontScale="90000"/>
          </a:bodyPr>
          <a:lstStyle/>
          <a:p>
            <a:r>
              <a:rPr lang="en-GB" dirty="0"/>
              <a:t>Linear, Angular Velocities, Transport </a:t>
            </a:r>
            <a:r>
              <a:rPr lang="en-GB" dirty="0" smtClean="0"/>
              <a:t>Theorem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4</a:t>
            </a:fld>
            <a:endParaRPr lang="en-GB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140857" y="386488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	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041561"/>
              </p:ext>
            </p:extLst>
          </p:nvPr>
        </p:nvGraphicFramePr>
        <p:xfrm>
          <a:off x="4458444" y="5820029"/>
          <a:ext cx="6798512" cy="607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" name="Equation" r:id="rId3" imgW="2870200" imgH="254000" progId="Equation.3">
                  <p:embed/>
                </p:oleObj>
              </mc:Choice>
              <mc:Fallback>
                <p:oleObj name="Equation" r:id="rId3" imgW="2870200" imgH="254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8444" y="5820029"/>
                        <a:ext cx="6798512" cy="6078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985644"/>
              </p:ext>
            </p:extLst>
          </p:nvPr>
        </p:nvGraphicFramePr>
        <p:xfrm>
          <a:off x="4748896" y="6279706"/>
          <a:ext cx="3162667" cy="59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3" name="Equation" r:id="rId5" imgW="1358900" imgH="228600" progId="Equation.3">
                  <p:embed/>
                </p:oleObj>
              </mc:Choice>
              <mc:Fallback>
                <p:oleObj name="Equation" r:id="rId5" imgW="1358900" imgH="228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8896" y="6279706"/>
                        <a:ext cx="3162667" cy="593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557431" y="1273683"/>
            <a:ext cx="71774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angular velocity of the sleeve </a:t>
            </a:r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593936"/>
              </p:ext>
            </p:extLst>
          </p:nvPr>
        </p:nvGraphicFramePr>
        <p:xfrm>
          <a:off x="9206426" y="1931196"/>
          <a:ext cx="2850603" cy="657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4" name="Equation" r:id="rId7" imgW="1079500" imgH="228600" progId="Equation.3">
                  <p:embed/>
                </p:oleObj>
              </mc:Choice>
              <mc:Fallback>
                <p:oleObj name="Equation" r:id="rId7" imgW="1079500" imgH="228600" progId="Equation.3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6426" y="1931196"/>
                        <a:ext cx="2850603" cy="6578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178777"/>
              </p:ext>
            </p:extLst>
          </p:nvPr>
        </p:nvGraphicFramePr>
        <p:xfrm>
          <a:off x="5239270" y="2315570"/>
          <a:ext cx="2309254" cy="532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" name="Equation" r:id="rId9" imgW="1091726" imgH="228501" progId="Equation.3">
                  <p:embed/>
                </p:oleObj>
              </mc:Choice>
              <mc:Fallback>
                <p:oleObj name="Equation" r:id="rId9" imgW="1091726" imgH="228501" progId="Equation.3">
                  <p:embed/>
                  <p:pic>
                    <p:nvPicPr>
                      <p:cNvPr id="0" name="Object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9270" y="2315570"/>
                        <a:ext cx="2309254" cy="5329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614655" y="2873607"/>
            <a:ext cx="8508484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Using the transport </a:t>
            </a:r>
            <a:r>
              <a:rPr lang="en-GB" sz="2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theorem, the </a:t>
            </a: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angular </a:t>
            </a:r>
            <a:r>
              <a:rPr lang="en-GB" sz="2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acceleration </a:t>
            </a: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of the shaft is 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134241" y="1427551"/>
            <a:ext cx="2922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GB" sz="2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ransport theorem </a:t>
            </a:r>
            <a:endParaRPr lang="en-US" sz="2800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35415"/>
              </p:ext>
            </p:extLst>
          </p:nvPr>
        </p:nvGraphicFramePr>
        <p:xfrm>
          <a:off x="4766593" y="3430224"/>
          <a:ext cx="2786207" cy="475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6" name="Equation" r:id="rId11" imgW="1205977" imgH="215806" progId="Equation.3">
                  <p:embed/>
                </p:oleObj>
              </mc:Choice>
              <mc:Fallback>
                <p:oleObj name="Equation" r:id="rId11" imgW="1205977" imgH="215806" progId="Equation.3">
                  <p:embed/>
                  <p:pic>
                    <p:nvPicPr>
                      <p:cNvPr id="0" name="Object 1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6593" y="3430224"/>
                        <a:ext cx="2786207" cy="4756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78539"/>
              </p:ext>
            </p:extLst>
          </p:nvPr>
        </p:nvGraphicFramePr>
        <p:xfrm>
          <a:off x="4766593" y="4120847"/>
          <a:ext cx="3199903" cy="490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" name="Equation" r:id="rId13" imgW="1333500" imgH="215900" progId="Equation.3">
                  <p:embed/>
                </p:oleObj>
              </mc:Choice>
              <mc:Fallback>
                <p:oleObj name="Equation" r:id="rId13" imgW="1333500" imgH="215900" progId="Equation.3">
                  <p:embed/>
                  <p:pic>
                    <p:nvPicPr>
                      <p:cNvPr id="0" name="Object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6593" y="4120847"/>
                        <a:ext cx="3199903" cy="4904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566948" y="4698391"/>
            <a:ext cx="10910044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2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Therefore the angular </a:t>
            </a: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acceleration of the sleeve B which is being transported by both the shaft and the arm is 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7431" y="4122130"/>
            <a:ext cx="2755883" cy="548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of the 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OB </a:t>
            </a:r>
            <a:r>
              <a:rPr lang="en-GB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401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Linear, Angular Velocities, Transport Theorem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5</a:t>
            </a:fld>
            <a:endParaRPr lang="en-GB"/>
          </a:p>
        </p:txBody>
      </p:sp>
      <p:sp>
        <p:nvSpPr>
          <p:cNvPr id="4" name="Rectangle 48"/>
          <p:cNvSpPr>
            <a:spLocks noChangeArrowheads="1"/>
          </p:cNvSpPr>
          <p:nvPr/>
        </p:nvSpPr>
        <p:spPr bwMode="auto">
          <a:xfrm>
            <a:off x="511060" y="1371979"/>
            <a:ext cx="5251111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1-3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Figure E1-3, the bent pipe ABC is rigidly attached to a vertical shaft, which rotates with angular velocity ω</a:t>
            </a:r>
            <a:r>
              <a:rPr kumimoji="0" lang="en-GB" altLang="en-US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kumimoji="0" lang="en-GB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3 rad/s and angular acceleration α</a:t>
            </a:r>
            <a:r>
              <a:rPr kumimoji="0" lang="en-GB" altLang="en-US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kumimoji="0" lang="en-GB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1 rad/s</a:t>
            </a:r>
            <a:r>
              <a:rPr kumimoji="0" lang="en-GB" altLang="en-US" sz="24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kumimoji="0" lang="en-GB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relative to the ground. The circular disc mounted at the point C rotates with constant angular velocity ω</a:t>
            </a:r>
            <a:r>
              <a:rPr kumimoji="0" lang="en-GB" altLang="en-US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kumimoji="0" lang="en-GB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5 rad/s relative to the bar. Knowing that θ = 30</a:t>
            </a:r>
            <a:r>
              <a:rPr kumimoji="0" lang="en-GB" altLang="en-US" sz="24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kumimoji="0" lang="en-GB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determine the 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angular velocity of the disc relative to the ground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angular acceleration of the disc relative to the ground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"/>
          <a:srcRect l="7833" t="26130" r="41410" b="11334"/>
          <a:stretch/>
        </p:blipFill>
        <p:spPr>
          <a:xfrm>
            <a:off x="5892800" y="1991427"/>
            <a:ext cx="5967186" cy="413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30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073" y="456914"/>
            <a:ext cx="10515600" cy="902412"/>
          </a:xfrm>
        </p:spPr>
        <p:txBody>
          <a:bodyPr/>
          <a:lstStyle/>
          <a:p>
            <a:r>
              <a:rPr lang="en-GB" dirty="0"/>
              <a:t>Linear, Angular Velocities, Transport Theorem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6</a:t>
            </a:fld>
            <a:endParaRPr lang="en-GB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803815"/>
              </p:ext>
            </p:extLst>
          </p:nvPr>
        </p:nvGraphicFramePr>
        <p:xfrm>
          <a:off x="1192919" y="2264835"/>
          <a:ext cx="6993650" cy="491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5" name="Equation" r:id="rId3" imgW="3644900" imgH="228600" progId="Equation.3">
                  <p:embed/>
                </p:oleObj>
              </mc:Choice>
              <mc:Fallback>
                <p:oleObj name="Equation" r:id="rId3" imgW="36449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919" y="2264835"/>
                        <a:ext cx="6993650" cy="4917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56928"/>
              </p:ext>
            </p:extLst>
          </p:nvPr>
        </p:nvGraphicFramePr>
        <p:xfrm>
          <a:off x="9372151" y="2287791"/>
          <a:ext cx="2533929" cy="48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6" name="Equation" r:id="rId5" imgW="1028254" imgH="203112" progId="Equation.3">
                  <p:embed/>
                </p:oleObj>
              </mc:Choice>
              <mc:Fallback>
                <p:oleObj name="Equation" r:id="rId5" imgW="1028254" imgH="203112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72151" y="2287791"/>
                        <a:ext cx="2533929" cy="483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352863" y="1240984"/>
            <a:ext cx="55902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/>
              <a:t>Solution</a:t>
            </a:r>
            <a:r>
              <a:rPr lang="en-US" alt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en-US" sz="28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Abs. angular  velocity </a:t>
            </a:r>
            <a:r>
              <a:rPr lang="en-US" alt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the </a:t>
            </a:r>
            <a:r>
              <a:rPr lang="en-US" alt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disc is </a:t>
            </a:r>
            <a:endParaRPr lang="en-US" sz="28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739374"/>
              </p:ext>
            </p:extLst>
          </p:nvPr>
        </p:nvGraphicFramePr>
        <p:xfrm>
          <a:off x="1360267" y="3572453"/>
          <a:ext cx="3284898" cy="537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7" name="Equation" r:id="rId7" imgW="1562100" imgH="254000" progId="Equation.3">
                  <p:embed/>
                </p:oleObj>
              </mc:Choice>
              <mc:Fallback>
                <p:oleObj name="Equation" r:id="rId7" imgW="1562100" imgH="254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267" y="3572453"/>
                        <a:ext cx="3284898" cy="5375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11613"/>
              </p:ext>
            </p:extLst>
          </p:nvPr>
        </p:nvGraphicFramePr>
        <p:xfrm>
          <a:off x="7709536" y="3531441"/>
          <a:ext cx="2061070" cy="486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8" name="Equation" r:id="rId9" imgW="850531" imgH="215806" progId="Equation.3">
                  <p:embed/>
                </p:oleObj>
              </mc:Choice>
              <mc:Fallback>
                <p:oleObj name="Equation" r:id="rId9" imgW="850531" imgH="21580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9536" y="3531441"/>
                        <a:ext cx="2061070" cy="4863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023990"/>
              </p:ext>
            </p:extLst>
          </p:nvPr>
        </p:nvGraphicFramePr>
        <p:xfrm>
          <a:off x="375784" y="5088598"/>
          <a:ext cx="8668290" cy="577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9" name="Equation" r:id="rId11" imgW="3835400" imgH="266700" progId="Equation.3">
                  <p:embed/>
                </p:oleObj>
              </mc:Choice>
              <mc:Fallback>
                <p:oleObj name="Equation" r:id="rId11" imgW="3835400" imgH="266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784" y="5088598"/>
                        <a:ext cx="8668290" cy="5778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555561"/>
              </p:ext>
            </p:extLst>
          </p:nvPr>
        </p:nvGraphicFramePr>
        <p:xfrm>
          <a:off x="9875815" y="5070973"/>
          <a:ext cx="2030265" cy="519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0" name="Equation" r:id="rId13" imgW="748975" imgH="215806" progId="Equation.3">
                  <p:embed/>
                </p:oleObj>
              </mc:Choice>
              <mc:Fallback>
                <p:oleObj name="Equation" r:id="rId13" imgW="748975" imgH="21580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5815" y="5070973"/>
                        <a:ext cx="2030265" cy="5199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-407325" y="2347051"/>
            <a:ext cx="937700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151143" y="2958858"/>
            <a:ext cx="60112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angular acceleration of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arm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 is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kumimoji="0" lang="en-GB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148296" y="3948604"/>
            <a:ext cx="10350115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Similarly, the angular acceleration of the disc with respect to the fixed frame is 		</a:t>
            </a:r>
            <a:endParaRPr kumimoji="0" lang="en-GB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655905" y="41921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980531"/>
              </p:ext>
            </p:extLst>
          </p:nvPr>
        </p:nvGraphicFramePr>
        <p:xfrm>
          <a:off x="2085031" y="5761833"/>
          <a:ext cx="1835371" cy="470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1" name="Equation" r:id="rId15" imgW="761669" imgH="215806" progId="Equation.3">
                  <p:embed/>
                </p:oleObj>
              </mc:Choice>
              <mc:Fallback>
                <p:oleObj name="Equation" r:id="rId15" imgW="761669" imgH="215806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031" y="5761833"/>
                        <a:ext cx="1835371" cy="4700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144692"/>
              </p:ext>
            </p:extLst>
          </p:nvPr>
        </p:nvGraphicFramePr>
        <p:xfrm>
          <a:off x="1914323" y="6327216"/>
          <a:ext cx="2529947" cy="46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2" name="Equation" r:id="rId17" imgW="1447800" imgH="228600" progId="Equation.3">
                  <p:embed/>
                </p:oleObj>
              </mc:Choice>
              <mc:Fallback>
                <p:oleObj name="Equation" r:id="rId17" imgW="1447800" imgH="2286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4323" y="6327216"/>
                        <a:ext cx="2529947" cy="4669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0612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431" y="545260"/>
            <a:ext cx="10515600" cy="902412"/>
          </a:xfrm>
        </p:spPr>
        <p:txBody>
          <a:bodyPr>
            <a:normAutofit/>
          </a:bodyPr>
          <a:lstStyle/>
          <a:p>
            <a:r>
              <a:rPr lang="en-GB" dirty="0"/>
              <a:t>General </a:t>
            </a:r>
            <a:r>
              <a:rPr lang="en-GB" dirty="0" smtClean="0"/>
              <a:t>Motion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7</a:t>
            </a:fld>
            <a:endParaRPr lang="en-GB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035147" y="2851632"/>
            <a:ext cx="8938846" cy="389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GB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2800" i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GB" altLang="en-US" sz="2800" i="1" baseline="-300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GB" altLang="en-US" sz="2800" i="1" baseline="-30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GB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the position of point A with reference to the origin of the fixed frame X, Y and Z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sz="2800" i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GB" altLang="en-US" sz="2800" i="1" baseline="-300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GB" altLang="en-US" sz="2800" i="1" baseline="-30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</a:t>
            </a:r>
            <a:r>
              <a:rPr lang="en-GB" alt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position of point B with reference to the origin of the fixed frame X, Y and </a:t>
            </a:r>
            <a:r>
              <a:rPr lang="en-GB" alt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altLang="en-US" sz="28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sz="2800" i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GB" altLang="en-US" sz="2800" i="1" baseline="-300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GB" altLang="en-US" sz="2800" i="1" baseline="-30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/A </a:t>
            </a:r>
            <a:r>
              <a:rPr lang="en-GB" alt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</a:t>
            </a:r>
            <a:r>
              <a:rPr lang="en-GB" alt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displacement of point B with reference to point A, the origin of the moving frame  x, y and z</a:t>
            </a:r>
            <a:r>
              <a:rPr lang="en-GB" alt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en-US" sz="2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GB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6120" y="1432155"/>
            <a:ext cx="5179623" cy="548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GB" sz="2800" b="1" dirty="0">
                <a:latin typeface="Times New Roman" panose="02020603050405020304" pitchFamily="18" charset="0"/>
                <a:cs typeface="Arial" panose="020B0604020202020204" pitchFamily="34" charset="0"/>
              </a:rPr>
              <a:t>Position and Displacement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750765"/>
              </p:ext>
            </p:extLst>
          </p:nvPr>
        </p:nvGraphicFramePr>
        <p:xfrm>
          <a:off x="3282558" y="2065178"/>
          <a:ext cx="1775972" cy="538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6" name="Equation" r:id="rId3" imgW="850900" imgH="228600" progId="Equation.3">
                  <p:embed/>
                </p:oleObj>
              </mc:Choice>
              <mc:Fallback>
                <p:oleObj name="Equation" r:id="rId3" imgW="85090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558" y="2065178"/>
                        <a:ext cx="1775972" cy="5387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3681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788276"/>
            <a:ext cx="10931769" cy="902412"/>
          </a:xfrm>
        </p:spPr>
        <p:txBody>
          <a:bodyPr/>
          <a:lstStyle/>
          <a:p>
            <a:r>
              <a:rPr lang="en-GB" dirty="0"/>
              <a:t>General </a:t>
            </a:r>
            <a:r>
              <a:rPr lang="en-GB" dirty="0" smtClean="0"/>
              <a:t>Motion Equations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0C373-F1D0-494F-8D6D-366C958B3429}" type="slidenum">
              <a:rPr lang="en-GB" smtClean="0"/>
              <a:t>8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745860" y="6197088"/>
          <a:ext cx="6442560" cy="66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" name="Equation" r:id="rId3" imgW="3810000" imgH="266700" progId="Equation.3">
                  <p:embed/>
                </p:oleObj>
              </mc:Choice>
              <mc:Fallback>
                <p:oleObj name="Equation" r:id="rId3" imgW="3810000" imgH="2667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860" y="6197088"/>
                        <a:ext cx="6442560" cy="6609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81840" y="5295256"/>
          <a:ext cx="6921846" cy="76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2" name="Equation" r:id="rId5" imgW="1777229" imgH="253890" progId="Equation.3">
                  <p:embed/>
                </p:oleObj>
              </mc:Choice>
              <mc:Fallback>
                <p:oleObj name="Equation" r:id="rId5" imgW="1777229" imgH="25389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840" y="5295256"/>
                        <a:ext cx="6921846" cy="7661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927275" y="4693388"/>
          <a:ext cx="1775972" cy="538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3" name="Equation" r:id="rId7" imgW="850900" imgH="228600" progId="Equation.3">
                  <p:embed/>
                </p:oleObj>
              </mc:Choice>
              <mc:Fallback>
                <p:oleObj name="Equation" r:id="rId7" imgW="85090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275" y="4693388"/>
                        <a:ext cx="1775972" cy="5387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2"/>
          <p:cNvGrpSpPr>
            <a:grpSpLocks/>
          </p:cNvGrpSpPr>
          <p:nvPr/>
        </p:nvGrpSpPr>
        <p:grpSpPr bwMode="auto">
          <a:xfrm>
            <a:off x="927698" y="1860996"/>
            <a:ext cx="2435225" cy="2198688"/>
            <a:chOff x="3082" y="11610"/>
            <a:chExt cx="3834" cy="3462"/>
          </a:xfrm>
        </p:grpSpPr>
        <p:grpSp>
          <p:nvGrpSpPr>
            <p:cNvPr id="12" name="Group 28"/>
            <p:cNvGrpSpPr>
              <a:grpSpLocks/>
            </p:cNvGrpSpPr>
            <p:nvPr/>
          </p:nvGrpSpPr>
          <p:grpSpPr bwMode="auto">
            <a:xfrm>
              <a:off x="3344" y="12840"/>
              <a:ext cx="1785" cy="1920"/>
              <a:chOff x="3825" y="12630"/>
              <a:chExt cx="1785" cy="1920"/>
            </a:xfrm>
          </p:grpSpPr>
          <p:sp>
            <p:nvSpPr>
              <p:cNvPr id="28" name="AutoShape 31"/>
              <p:cNvSpPr>
                <a:spLocks noChangeShapeType="1"/>
              </p:cNvSpPr>
              <p:nvPr/>
            </p:nvSpPr>
            <p:spPr bwMode="auto">
              <a:xfrm>
                <a:off x="4305" y="12630"/>
                <a:ext cx="0" cy="129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AutoShape 30"/>
              <p:cNvSpPr>
                <a:spLocks noChangeShapeType="1"/>
              </p:cNvSpPr>
              <p:nvPr/>
            </p:nvSpPr>
            <p:spPr bwMode="auto">
              <a:xfrm>
                <a:off x="4305" y="13920"/>
                <a:ext cx="1305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AutoShape 29"/>
              <p:cNvSpPr>
                <a:spLocks noChangeShapeType="1"/>
              </p:cNvSpPr>
              <p:nvPr/>
            </p:nvSpPr>
            <p:spPr bwMode="auto">
              <a:xfrm flipH="1">
                <a:off x="3825" y="13920"/>
                <a:ext cx="480" cy="63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24"/>
            <p:cNvGrpSpPr>
              <a:grpSpLocks/>
            </p:cNvGrpSpPr>
            <p:nvPr/>
          </p:nvGrpSpPr>
          <p:grpSpPr bwMode="auto">
            <a:xfrm rot="-1182870">
              <a:off x="5117" y="11790"/>
              <a:ext cx="1334" cy="1361"/>
              <a:chOff x="5130" y="12000"/>
              <a:chExt cx="1785" cy="1920"/>
            </a:xfrm>
          </p:grpSpPr>
          <p:sp>
            <p:nvSpPr>
              <p:cNvPr id="25" name="AutoShape 27"/>
              <p:cNvSpPr>
                <a:spLocks noChangeShapeType="1"/>
              </p:cNvSpPr>
              <p:nvPr/>
            </p:nvSpPr>
            <p:spPr bwMode="auto">
              <a:xfrm>
                <a:off x="5610" y="12000"/>
                <a:ext cx="0" cy="129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AutoShape 26"/>
              <p:cNvSpPr>
                <a:spLocks noChangeShapeType="1"/>
              </p:cNvSpPr>
              <p:nvPr/>
            </p:nvSpPr>
            <p:spPr bwMode="auto">
              <a:xfrm>
                <a:off x="5610" y="13290"/>
                <a:ext cx="1305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AutoShape 25"/>
              <p:cNvSpPr>
                <a:spLocks noChangeShapeType="1"/>
              </p:cNvSpPr>
              <p:nvPr/>
            </p:nvSpPr>
            <p:spPr bwMode="auto">
              <a:xfrm flipH="1">
                <a:off x="5130" y="13290"/>
                <a:ext cx="480" cy="63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Text Box 23"/>
            <p:cNvSpPr txBox="1">
              <a:spLocks noChangeArrowheads="1"/>
            </p:cNvSpPr>
            <p:nvPr/>
          </p:nvSpPr>
          <p:spPr bwMode="auto">
            <a:xfrm>
              <a:off x="5017" y="13920"/>
              <a:ext cx="465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</a:t>
              </a:r>
              <a:endParaRPr kumimoji="0" lang="en-GB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3082" y="14646"/>
              <a:ext cx="465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</a:t>
              </a:r>
              <a:endParaRPr kumimoji="0" lang="en-GB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3637" y="12528"/>
              <a:ext cx="465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Z</a:t>
              </a:r>
              <a:endParaRPr kumimoji="0" lang="en-GB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6451" y="12203"/>
              <a:ext cx="465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</a:t>
              </a:r>
              <a:endParaRPr kumimoji="0" lang="en-GB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>
              <a:off x="5193" y="13226"/>
              <a:ext cx="465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</a:t>
              </a:r>
              <a:endParaRPr kumimoji="0" lang="en-GB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5017" y="11610"/>
              <a:ext cx="465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z</a:t>
              </a:r>
              <a:endParaRPr kumimoji="0" lang="en-GB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AutoShape 17"/>
            <p:cNvSpPr>
              <a:spLocks noChangeShapeType="1"/>
            </p:cNvSpPr>
            <p:nvPr/>
          </p:nvSpPr>
          <p:spPr bwMode="auto">
            <a:xfrm flipV="1">
              <a:off x="5544" y="12203"/>
              <a:ext cx="591" cy="61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ext Box 16"/>
            <p:cNvSpPr txBox="1">
              <a:spLocks noChangeArrowheads="1"/>
            </p:cNvSpPr>
            <p:nvPr/>
          </p:nvSpPr>
          <p:spPr bwMode="auto">
            <a:xfrm>
              <a:off x="6054" y="11907"/>
              <a:ext cx="465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</a:t>
              </a:r>
              <a:endParaRPr kumimoji="0" lang="en-GB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 rot="-2623618">
              <a:off x="4377" y="13151"/>
              <a:ext cx="752" cy="698"/>
            </a:xfrm>
            <a:custGeom>
              <a:avLst/>
              <a:gdLst>
                <a:gd name="T0" fmla="*/ 55 w 752"/>
                <a:gd name="T1" fmla="*/ 126 h 698"/>
                <a:gd name="T2" fmla="*/ 40 w 752"/>
                <a:gd name="T3" fmla="*/ 546 h 698"/>
                <a:gd name="T4" fmla="*/ 295 w 752"/>
                <a:gd name="T5" fmla="*/ 698 h 698"/>
                <a:gd name="T6" fmla="*/ 595 w 752"/>
                <a:gd name="T7" fmla="*/ 546 h 698"/>
                <a:gd name="T8" fmla="*/ 737 w 752"/>
                <a:gd name="T9" fmla="*/ 197 h 698"/>
                <a:gd name="T10" fmla="*/ 505 w 752"/>
                <a:gd name="T11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2" h="698">
                  <a:moveTo>
                    <a:pt x="55" y="126"/>
                  </a:moveTo>
                  <a:cubicBezTo>
                    <a:pt x="55" y="196"/>
                    <a:pt x="0" y="451"/>
                    <a:pt x="40" y="546"/>
                  </a:cubicBezTo>
                  <a:cubicBezTo>
                    <a:pt x="80" y="641"/>
                    <a:pt x="203" y="698"/>
                    <a:pt x="295" y="698"/>
                  </a:cubicBezTo>
                  <a:cubicBezTo>
                    <a:pt x="387" y="698"/>
                    <a:pt x="521" y="629"/>
                    <a:pt x="595" y="546"/>
                  </a:cubicBezTo>
                  <a:cubicBezTo>
                    <a:pt x="669" y="463"/>
                    <a:pt x="752" y="288"/>
                    <a:pt x="737" y="197"/>
                  </a:cubicBezTo>
                  <a:cubicBezTo>
                    <a:pt x="722" y="106"/>
                    <a:pt x="613" y="53"/>
                    <a:pt x="505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AutoShape 14"/>
            <p:cNvSpPr>
              <a:spLocks noChangeShapeType="1"/>
            </p:cNvSpPr>
            <p:nvPr/>
          </p:nvSpPr>
          <p:spPr bwMode="auto">
            <a:xfrm flipV="1">
              <a:off x="3824" y="12821"/>
              <a:ext cx="1720" cy="130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ext Box 13"/>
            <p:cNvSpPr txBox="1">
              <a:spLocks noChangeArrowheads="1"/>
            </p:cNvSpPr>
            <p:nvPr/>
          </p:nvSpPr>
          <p:spPr bwMode="auto">
            <a:xfrm>
              <a:off x="4552" y="12800"/>
              <a:ext cx="465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Ω</a:t>
              </a:r>
              <a:endParaRPr kumimoji="0" lang="en-GB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1" name="Rectangle 41"/>
          <p:cNvSpPr>
            <a:spLocks noChangeArrowheads="1"/>
          </p:cNvSpPr>
          <p:nvPr/>
        </p:nvSpPr>
        <p:spPr bwMode="auto">
          <a:xfrm>
            <a:off x="145127" y="3687679"/>
            <a:ext cx="66718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 smtClean="0" bmk="_Toc296268785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 bmk="_Toc296268785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: A Moving Frame xyz Observed from a Fixed Frame XYZ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003055"/>
              </p:ext>
            </p:extLst>
          </p:nvPr>
        </p:nvGraphicFramePr>
        <p:xfrm>
          <a:off x="7617997" y="3136861"/>
          <a:ext cx="2663743" cy="61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4" name="Equation" r:id="rId9" imgW="1079500" imgH="228600" progId="Equation.3">
                  <p:embed/>
                </p:oleObj>
              </mc:Choice>
              <mc:Fallback>
                <p:oleObj name="Equation" r:id="rId9" imgW="1079500" imgH="228600" progId="Equation.3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7997" y="3136861"/>
                        <a:ext cx="2663743" cy="6147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342245"/>
              </p:ext>
            </p:extLst>
          </p:nvPr>
        </p:nvGraphicFramePr>
        <p:xfrm>
          <a:off x="7603686" y="1945420"/>
          <a:ext cx="2448839" cy="53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5" name="Equation" r:id="rId11" imgW="1181100" imgH="228600" progId="Equation.3">
                  <p:embed/>
                </p:oleObj>
              </mc:Choice>
              <mc:Fallback>
                <p:oleObj name="Equation" r:id="rId11" imgW="1181100" imgH="228600" progId="Equation.3">
                  <p:embed/>
                  <p:pic>
                    <p:nvPicPr>
                      <p:cNvPr id="35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3686" y="1945420"/>
                        <a:ext cx="2448839" cy="537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643395"/>
              </p:ext>
            </p:extLst>
          </p:nvPr>
        </p:nvGraphicFramePr>
        <p:xfrm>
          <a:off x="7617997" y="2491958"/>
          <a:ext cx="2434528" cy="597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6" name="Equation" r:id="rId13" imgW="1066800" imgH="228600" progId="Equation.3">
                  <p:embed/>
                </p:oleObj>
              </mc:Choice>
              <mc:Fallback>
                <p:oleObj name="Equation" r:id="rId13" imgW="1066800" imgH="228600" progId="Equation.3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7997" y="2491958"/>
                        <a:ext cx="2434528" cy="5975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829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62A9560-2E7B-41A3-9F82-82295C59A7BE}" vid="{DD833A61-242F-4440-8F8C-EA11C2DDA7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IDL ppt temp (1)</Template>
  <TotalTime>751</TotalTime>
  <Words>1002</Words>
  <Application>Microsoft Office PowerPoint</Application>
  <PresentationFormat>Widescreen</PresentationFormat>
  <Paragraphs>158</Paragraphs>
  <Slides>30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Arial Black</vt:lpstr>
      <vt:lpstr>Calibri</vt:lpstr>
      <vt:lpstr>Century Gothic</vt:lpstr>
      <vt:lpstr>Futura Md BT</vt:lpstr>
      <vt:lpstr>Times New Roman</vt:lpstr>
      <vt:lpstr>Office Theme</vt:lpstr>
      <vt:lpstr>Equation</vt:lpstr>
      <vt:lpstr>Microsoft Equation 3.0</vt:lpstr>
      <vt:lpstr>ME 361</vt:lpstr>
      <vt:lpstr>Linear, Angular Velocities, Transport Theorem</vt:lpstr>
      <vt:lpstr>Linear, Angular Velocities, Transport Theorem</vt:lpstr>
      <vt:lpstr>Linear, Angular Velocities, Transport Theorem</vt:lpstr>
      <vt:lpstr>Linear, Angular Velocities, Transport Theorem</vt:lpstr>
      <vt:lpstr>Linear, Angular Velocities, Transport Theorem</vt:lpstr>
      <vt:lpstr>Linear, Angular Velocities, Transport Theorem</vt:lpstr>
      <vt:lpstr>General Motion</vt:lpstr>
      <vt:lpstr>General Motion Equations</vt:lpstr>
      <vt:lpstr>General Motion Examples</vt:lpstr>
      <vt:lpstr>General Motion Equations</vt:lpstr>
      <vt:lpstr>General Motion Examples</vt:lpstr>
      <vt:lpstr>General Motion Examples</vt:lpstr>
      <vt:lpstr>General Motion Examples</vt:lpstr>
      <vt:lpstr>General Motion Examples</vt:lpstr>
      <vt:lpstr>General Motion Examples</vt:lpstr>
      <vt:lpstr>General Motion Examples</vt:lpstr>
      <vt:lpstr>General Motion Examples</vt:lpstr>
      <vt:lpstr>General Motion Examples</vt:lpstr>
      <vt:lpstr>General Motion Examples</vt:lpstr>
      <vt:lpstr>General Motion Examples</vt:lpstr>
      <vt:lpstr>General Motion Examples</vt:lpstr>
      <vt:lpstr>General Motion Examples</vt:lpstr>
      <vt:lpstr>ME 361</vt:lpstr>
      <vt:lpstr>RIGID BODY GEOMETRY</vt:lpstr>
      <vt:lpstr>RIGID BODY GEOMETRY</vt:lpstr>
      <vt:lpstr>RIGID BODY GEOMETRY</vt:lpstr>
      <vt:lpstr>RIGID BODY GEOMETRY</vt:lpstr>
      <vt:lpstr>RIGID BODY GEOMETRY</vt:lpstr>
      <vt:lpstr>Thank You</vt:lpstr>
    </vt:vector>
  </TitlesOfParts>
  <Company>AS-8 media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ISD 458</dc:title>
  <dc:creator>Lena Dzifa Mensah</dc:creator>
  <cp:lastModifiedBy>Windows User</cp:lastModifiedBy>
  <cp:revision>112</cp:revision>
  <dcterms:created xsi:type="dcterms:W3CDTF">2016-11-29T15:06:58Z</dcterms:created>
  <dcterms:modified xsi:type="dcterms:W3CDTF">2021-01-18T22:20:23Z</dcterms:modified>
</cp:coreProperties>
</file>